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roxima Nova"/>
      <p:regular r:id="rId29"/>
      <p:bold r:id="rId30"/>
      <p:italic r:id="rId31"/>
      <p:boldItalic r:id="rId32"/>
    </p:embeddedFont>
    <p:embeddedFont>
      <p:font typeface="Lexend Medium"/>
      <p:regular r:id="rId33"/>
      <p:bold r:id="rId34"/>
    </p:embeddedFont>
    <p:embeddedFont>
      <p:font typeface="Caveat Medium"/>
      <p:regular r:id="rId35"/>
      <p:bold r:id="rId36"/>
    </p:embeddedFont>
    <p:embeddedFont>
      <p:font typeface="Lexend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11" Type="http://schemas.openxmlformats.org/officeDocument/2006/relationships/slide" Target="slides/slide6.xml"/><Relationship Id="rId33" Type="http://schemas.openxmlformats.org/officeDocument/2006/relationships/font" Target="fonts/LexendMedium-regular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35" Type="http://schemas.openxmlformats.org/officeDocument/2006/relationships/font" Target="fonts/CaveatMedium-regular.fntdata"/><Relationship Id="rId12" Type="http://schemas.openxmlformats.org/officeDocument/2006/relationships/slide" Target="slides/slide7.xml"/><Relationship Id="rId34" Type="http://schemas.openxmlformats.org/officeDocument/2006/relationships/font" Target="fonts/LexendMedium-bold.fntdata"/><Relationship Id="rId15" Type="http://schemas.openxmlformats.org/officeDocument/2006/relationships/slide" Target="slides/slide10.xml"/><Relationship Id="rId37" Type="http://schemas.openxmlformats.org/officeDocument/2006/relationships/font" Target="fonts/Lexend-regular.fntdata"/><Relationship Id="rId14" Type="http://schemas.openxmlformats.org/officeDocument/2006/relationships/slide" Target="slides/slide9.xml"/><Relationship Id="rId36" Type="http://schemas.openxmlformats.org/officeDocument/2006/relationships/font" Target="fonts/Caveat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exen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345036f4c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Google Shape;25;g345036f4c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8ceffd30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8ceffd30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Resolution: something in between MARTINI and Go models, polypeptide backbone is modelled explicitly with atom types (- hydrogen) and then the C beta atoms are encoding the functional group!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8ceffd30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8ceffd30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model or workflow. We will go through the different sections, starting with the training data set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8ceffd302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48ceffd30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Relatively small and restricted data set, so only 50 peptide structures to learn from! + Dimers of mono+dipeptides!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Dimers: probably used to really learn the interactions between two similar amino acids in a “clean” environment without many multibody interactions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Decoys: interesting concept to really help to use the idea of prior energy, which we will talk about later.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8ceffd30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48ceffd30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8ceffd30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8ceffd30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Fig. 8: Performance of a single protein model of Chignolin at the same resolution of the transferable model, illustrated by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free energy surface in the space of the first two components of a TICA analysis. a) All-atom reference, b) transferable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 shown in the main text, reproduced here for comparison purposes, c) protein-specific (PS) CGSchNet trained 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AMBER Chignolin reference data with a prior energy and decoys, d) protein-specific CGSchNet trained with a prior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energy but without decoys, e) simulation of the prior force field only.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ONLY REPULSIVE! The k parameters are not learned they are calculated from the AMD simulations prior to the learning process. → Just helps to discourage the learning/</a:t>
            </a:r>
            <a:r>
              <a:rPr b="1" lang="en">
                <a:solidFill>
                  <a:srgbClr val="980000"/>
                </a:solidFill>
              </a:rPr>
              <a:t>predicting</a:t>
            </a:r>
            <a:r>
              <a:rPr b="1" lang="en">
                <a:solidFill>
                  <a:srgbClr val="980000"/>
                </a:solidFill>
              </a:rPr>
              <a:t> of physically </a:t>
            </a:r>
            <a:r>
              <a:rPr b="1" lang="en">
                <a:solidFill>
                  <a:srgbClr val="980000"/>
                </a:solidFill>
              </a:rPr>
              <a:t>unreasonable</a:t>
            </a:r>
            <a:r>
              <a:rPr b="1" lang="en">
                <a:solidFill>
                  <a:srgbClr val="980000"/>
                </a:solidFill>
              </a:rPr>
              <a:t> structures. </a:t>
            </a:r>
            <a:r>
              <a:rPr b="1" lang="en">
                <a:solidFill>
                  <a:srgbClr val="980000"/>
                </a:solidFill>
              </a:rPr>
              <a:t>Prior</a:t>
            </a:r>
            <a:r>
              <a:rPr b="1" lang="en">
                <a:solidFill>
                  <a:srgbClr val="980000"/>
                </a:solidFill>
              </a:rPr>
              <a:t> only simulations </a:t>
            </a:r>
            <a:r>
              <a:rPr b="1" lang="en">
                <a:solidFill>
                  <a:srgbClr val="980000"/>
                </a:solidFill>
              </a:rPr>
              <a:t>only</a:t>
            </a:r>
            <a:r>
              <a:rPr b="1" lang="en">
                <a:solidFill>
                  <a:srgbClr val="980000"/>
                </a:solidFill>
              </a:rPr>
              <a:t> explore unfolded state!</a:t>
            </a:r>
            <a:endParaRPr b="1">
              <a:solidFill>
                <a:srgbClr val="98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8ceffd30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8ceffd30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8ceffd30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8ceffd30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Rotational and translational invariance of the energy is enforced in SchNet so these invariances dont have to be learned!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8ceffd302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48ceffd30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8ceffd30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8ceffd30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</a:rPr>
              <a:t>Fig. 6 | Mutational study with ubiquitin. a</a:t>
            </a:r>
            <a:r>
              <a:rPr lang="en" sz="700">
                <a:solidFill>
                  <a:schemeClr val="dk1"/>
                </a:solidFill>
              </a:rPr>
              <a:t>, The resolution of the CG model allows for straightforward point mutations. </a:t>
            </a:r>
            <a:r>
              <a:rPr b="1" lang="en" sz="700">
                <a:solidFill>
                  <a:schemeClr val="dk1"/>
                </a:solidFill>
              </a:rPr>
              <a:t>b</a:t>
            </a:r>
            <a:r>
              <a:rPr lang="en" sz="700">
                <a:solidFill>
                  <a:schemeClr val="dk1"/>
                </a:solidFill>
              </a:rPr>
              <a:t>, Comparison of the ΔΔ</a:t>
            </a:r>
            <a:r>
              <a:rPr i="1" lang="en" sz="700">
                <a:solidFill>
                  <a:schemeClr val="dk1"/>
                </a:solidFill>
              </a:rPr>
              <a:t>G </a:t>
            </a:r>
            <a:r>
              <a:rPr lang="en" sz="700">
                <a:solidFill>
                  <a:schemeClr val="dk1"/>
                </a:solidFill>
              </a:rPr>
              <a:t>value estimated from our model and the reference experimental ΔΔ</a:t>
            </a:r>
            <a:r>
              <a:rPr i="1" lang="en" sz="700">
                <a:solidFill>
                  <a:schemeClr val="dk1"/>
                </a:solidFill>
              </a:rPr>
              <a:t>G </a:t>
            </a:r>
            <a:r>
              <a:rPr lang="en" sz="700">
                <a:solidFill>
                  <a:schemeClr val="dk1"/>
                </a:solidFill>
              </a:rPr>
              <a:t>at 298 K from</a:t>
            </a:r>
            <a:br>
              <a:rPr lang="en" sz="700">
                <a:solidFill>
                  <a:schemeClr val="dk1"/>
                </a:solidFill>
              </a:rPr>
            </a:br>
            <a:r>
              <a:rPr lang="en" sz="700">
                <a:solidFill>
                  <a:schemeClr val="dk1"/>
                </a:solidFill>
              </a:rPr>
              <a:t>ref. </a:t>
            </a:r>
            <a:r>
              <a:rPr lang="en" sz="700">
                <a:solidFill>
                  <a:srgbClr val="0068A5"/>
                </a:solidFill>
              </a:rPr>
              <a:t>41</a:t>
            </a:r>
            <a:r>
              <a:rPr lang="en" sz="700">
                <a:solidFill>
                  <a:schemeClr val="dk1"/>
                </a:solidFill>
              </a:rPr>
              <a:t>. The Pearson correlation coefficient (</a:t>
            </a:r>
            <a:r>
              <a:rPr i="1" lang="en" sz="700">
                <a:solidFill>
                  <a:schemeClr val="dk1"/>
                </a:solidFill>
              </a:rPr>
              <a:t>r </a:t>
            </a:r>
            <a:r>
              <a:rPr lang="en" sz="700">
                <a:solidFill>
                  <a:schemeClr val="dk1"/>
                </a:solidFill>
              </a:rPr>
              <a:t>= 0.63) and mean absolute error (MAE = 1.25 kcal mol</a:t>
            </a:r>
            <a:r>
              <a:rPr lang="en" sz="400">
                <a:solidFill>
                  <a:schemeClr val="dk1"/>
                </a:solidFill>
              </a:rPr>
              <a:t>−1</a:t>
            </a:r>
            <a:r>
              <a:rPr lang="en" sz="700">
                <a:solidFill>
                  <a:schemeClr val="dk1"/>
                </a:solidFill>
              </a:rPr>
              <a:t>) are also reported. The black dotted line shows </a:t>
            </a:r>
            <a:r>
              <a:rPr i="1" lang="en" sz="700">
                <a:solidFill>
                  <a:schemeClr val="dk1"/>
                </a:solidFill>
              </a:rPr>
              <a:t>y </a:t>
            </a:r>
            <a:r>
              <a:rPr lang="en" sz="700">
                <a:solidFill>
                  <a:schemeClr val="dk1"/>
                </a:solidFill>
              </a:rPr>
              <a:t>= </a:t>
            </a:r>
            <a:r>
              <a:rPr i="1" lang="en" sz="700">
                <a:solidFill>
                  <a:schemeClr val="dk1"/>
                </a:solidFill>
              </a:rPr>
              <a:t>x</a:t>
            </a:r>
            <a:r>
              <a:rPr lang="en" sz="700">
                <a:solidFill>
                  <a:schemeClr val="dk1"/>
                </a:solidFill>
              </a:rPr>
              <a:t>, and the shaded region marks the interval </a:t>
            </a:r>
            <a:r>
              <a:rPr i="1" lang="en" sz="700">
                <a:solidFill>
                  <a:schemeClr val="dk1"/>
                </a:solidFill>
              </a:rPr>
              <a:t>y </a:t>
            </a:r>
            <a:r>
              <a:rPr lang="en" sz="700">
                <a:solidFill>
                  <a:schemeClr val="dk1"/>
                </a:solidFill>
              </a:rPr>
              <a:t>= </a:t>
            </a:r>
            <a:r>
              <a:rPr i="1" lang="en" sz="700">
                <a:solidFill>
                  <a:schemeClr val="dk1"/>
                </a:solidFill>
              </a:rPr>
              <a:t>x </a:t>
            </a:r>
            <a:r>
              <a:rPr lang="en" sz="700">
                <a:solidFill>
                  <a:schemeClr val="dk1"/>
                </a:solidFill>
              </a:rPr>
              <a:t>± 1 kcal mol</a:t>
            </a:r>
            <a:r>
              <a:rPr lang="en" sz="400">
                <a:solidFill>
                  <a:schemeClr val="dk1"/>
                </a:solidFill>
              </a:rPr>
              <a:t>−1</a:t>
            </a:r>
            <a:r>
              <a:rPr lang="en" sz="700">
                <a:solidFill>
                  <a:schemeClr val="dk1"/>
                </a:solidFill>
              </a:rPr>
              <a:t>. Error bars are estimated via bootstrapping, resampling 99 times by taking batches of 10,000 independent elements of the initial folded and unfolded ensembles for each mutation.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Question: What is the most likely conformation to encounter? (The most stable)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examples: random coil polypeptide and an actually folded one with alpha helices → qualitative agreement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7d0991379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7d0991379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maps of the alpha helix folded region in Vilin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45036f4cc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Google Shape;31;g345036f4cc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8ceffd30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48ceffd30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 Fold is a diffusion model that was trained on the PDB: you give it a peptide sequence and it gives you the most likely 3D structure associated with that input sequence → no thermodynamics / dynamics in general! There is no energy or force associated with that!!!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folded structure is the only important thing </a:t>
            </a:r>
            <a:r>
              <a:rPr lang="en"/>
              <a:t>then</a:t>
            </a:r>
            <a:r>
              <a:rPr lang="en"/>
              <a:t> this is fine. In de novo protein design where you are interested in achieving a certain secondary/tertiary structure to perform a certain action!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Limitations: Folding events!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7d0991379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7d0991379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quality of the model to be able to predict misfolded local minima states!! Not </a:t>
            </a:r>
            <a:r>
              <a:rPr lang="en"/>
              <a:t>only</a:t>
            </a:r>
            <a:r>
              <a:rPr lang="en"/>
              <a:t> the ground state!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7d0991379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7d0991379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Michael Hecht class: generally a non-trivial thing, even atomistic models often fail to do this constantly and reliably! You have protein A and protein B and they both have a folding energy gain Delta G. This can change if you substitute an amino acid maybe because you destroy an important, stabilizing hydrogen bond etc.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Mutational studies can give insights on how important certain amino acids are in the sequence for the secondary structure!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Given that this is a CG model, the qualitative agreement with experiment is actually impressive. Problem: how do you define &lt;E(F)&gt; and &lt;E(U)&gt;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</a:rPr>
              <a:t>Fig. 6 | Mutational study with ubiquitin. a</a:t>
            </a:r>
            <a:r>
              <a:rPr lang="en" sz="700">
                <a:solidFill>
                  <a:schemeClr val="dk1"/>
                </a:solidFill>
              </a:rPr>
              <a:t>, The resolution of the CG model allows for straightforward point mutations. </a:t>
            </a:r>
            <a:r>
              <a:rPr b="1" lang="en" sz="700">
                <a:solidFill>
                  <a:schemeClr val="dk1"/>
                </a:solidFill>
              </a:rPr>
              <a:t>b</a:t>
            </a:r>
            <a:r>
              <a:rPr lang="en" sz="700">
                <a:solidFill>
                  <a:schemeClr val="dk1"/>
                </a:solidFill>
              </a:rPr>
              <a:t>, Comparison of the ΔΔ</a:t>
            </a:r>
            <a:r>
              <a:rPr i="1" lang="en" sz="700">
                <a:solidFill>
                  <a:schemeClr val="dk1"/>
                </a:solidFill>
              </a:rPr>
              <a:t>G </a:t>
            </a:r>
            <a:r>
              <a:rPr lang="en" sz="700">
                <a:solidFill>
                  <a:schemeClr val="dk1"/>
                </a:solidFill>
              </a:rPr>
              <a:t>value estimated from our model and the reference experimental ΔΔ</a:t>
            </a:r>
            <a:r>
              <a:rPr i="1" lang="en" sz="700">
                <a:solidFill>
                  <a:schemeClr val="dk1"/>
                </a:solidFill>
              </a:rPr>
              <a:t>G </a:t>
            </a:r>
            <a:r>
              <a:rPr lang="en" sz="700">
                <a:solidFill>
                  <a:schemeClr val="dk1"/>
                </a:solidFill>
              </a:rPr>
              <a:t>at 298 K from</a:t>
            </a:r>
            <a:br>
              <a:rPr lang="en" sz="700">
                <a:solidFill>
                  <a:schemeClr val="dk1"/>
                </a:solidFill>
              </a:rPr>
            </a:br>
            <a:r>
              <a:rPr lang="en" sz="700">
                <a:solidFill>
                  <a:schemeClr val="dk1"/>
                </a:solidFill>
              </a:rPr>
              <a:t>ref. </a:t>
            </a:r>
            <a:r>
              <a:rPr lang="en" sz="700">
                <a:solidFill>
                  <a:srgbClr val="0068A5"/>
                </a:solidFill>
              </a:rPr>
              <a:t>41</a:t>
            </a:r>
            <a:r>
              <a:rPr lang="en" sz="700">
                <a:solidFill>
                  <a:schemeClr val="dk1"/>
                </a:solidFill>
              </a:rPr>
              <a:t>. The Pearson correlation coefficient (</a:t>
            </a:r>
            <a:r>
              <a:rPr i="1" lang="en" sz="700">
                <a:solidFill>
                  <a:schemeClr val="dk1"/>
                </a:solidFill>
              </a:rPr>
              <a:t>r </a:t>
            </a:r>
            <a:r>
              <a:rPr lang="en" sz="700">
                <a:solidFill>
                  <a:schemeClr val="dk1"/>
                </a:solidFill>
              </a:rPr>
              <a:t>= 0.63) and mean absolute error (MAE = 1.25 kcal mol</a:t>
            </a:r>
            <a:r>
              <a:rPr lang="en" sz="400">
                <a:solidFill>
                  <a:schemeClr val="dk1"/>
                </a:solidFill>
              </a:rPr>
              <a:t>−1</a:t>
            </a:r>
            <a:r>
              <a:rPr lang="en" sz="700">
                <a:solidFill>
                  <a:schemeClr val="dk1"/>
                </a:solidFill>
              </a:rPr>
              <a:t>) are also reported. The black dotted line shows </a:t>
            </a:r>
            <a:r>
              <a:rPr i="1" lang="en" sz="700">
                <a:solidFill>
                  <a:schemeClr val="dk1"/>
                </a:solidFill>
              </a:rPr>
              <a:t>y </a:t>
            </a:r>
            <a:r>
              <a:rPr lang="en" sz="700">
                <a:solidFill>
                  <a:schemeClr val="dk1"/>
                </a:solidFill>
              </a:rPr>
              <a:t>= </a:t>
            </a:r>
            <a:r>
              <a:rPr i="1" lang="en" sz="700">
                <a:solidFill>
                  <a:schemeClr val="dk1"/>
                </a:solidFill>
              </a:rPr>
              <a:t>x</a:t>
            </a:r>
            <a:r>
              <a:rPr lang="en" sz="700">
                <a:solidFill>
                  <a:schemeClr val="dk1"/>
                </a:solidFill>
              </a:rPr>
              <a:t>, and the shaded region marks the interval </a:t>
            </a:r>
            <a:r>
              <a:rPr i="1" lang="en" sz="700">
                <a:solidFill>
                  <a:schemeClr val="dk1"/>
                </a:solidFill>
              </a:rPr>
              <a:t>y </a:t>
            </a:r>
            <a:r>
              <a:rPr lang="en" sz="700">
                <a:solidFill>
                  <a:schemeClr val="dk1"/>
                </a:solidFill>
              </a:rPr>
              <a:t>= </a:t>
            </a:r>
            <a:r>
              <a:rPr i="1" lang="en" sz="700">
                <a:solidFill>
                  <a:schemeClr val="dk1"/>
                </a:solidFill>
              </a:rPr>
              <a:t>x </a:t>
            </a:r>
            <a:r>
              <a:rPr lang="en" sz="700">
                <a:solidFill>
                  <a:schemeClr val="dk1"/>
                </a:solidFill>
              </a:rPr>
              <a:t>± 1 kcal mol</a:t>
            </a:r>
            <a:r>
              <a:rPr lang="en" sz="400">
                <a:solidFill>
                  <a:schemeClr val="dk1"/>
                </a:solidFill>
              </a:rPr>
              <a:t>−1</a:t>
            </a:r>
            <a:r>
              <a:rPr lang="en" sz="700">
                <a:solidFill>
                  <a:schemeClr val="dk1"/>
                </a:solidFill>
              </a:rPr>
              <a:t>. Error bars are estimated via bootstrapping, resampling 99 times by taking batches of 10,000 independent elements of the initial folded and unfolded ensembles for each mutation.</a:t>
            </a:r>
            <a:endParaRPr sz="17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7d0991379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7d0991379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Also: non-natural amino acids, Data set did not include turns/beta hairpin structures, Tertiary structures (barrels?)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Could the mapping itself be done by a NN?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7d0991379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37d0991379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go through the main talking points of the paper (maybe 20-30 </a:t>
            </a:r>
            <a:r>
              <a:rPr lang="en"/>
              <a:t>minutes</a:t>
            </a:r>
            <a:r>
              <a:rPr lang="en"/>
              <a:t>) and then we have plenty of time to discuss,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please </a:t>
            </a:r>
            <a:r>
              <a:rPr lang="en"/>
              <a:t>interrupt</a:t>
            </a:r>
            <a:r>
              <a:rPr lang="en"/>
              <a:t> me at any time!!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7d0991379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7d0991379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8ceffd30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8ceffd30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8ceffd30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48ceffd30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8ceffd30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8ceffd30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48ceffd30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48ceffd30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8ceffd30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8ceffd30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last papers were mostly MLPs as a surrogate for DFT calculations so that we can achieve </a:t>
            </a:r>
            <a:r>
              <a:rPr lang="en"/>
              <a:t>quantum</a:t>
            </a:r>
            <a:r>
              <a:rPr lang="en"/>
              <a:t> accuracy with less computational effort → now we want to improve CG simulations and our reference are classical MD simulations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gava a chalk talk last year: US academia is less fond of coarse graining than the European Chemistry community, so just remember that conceptually we are doing the same thing: going from QM to actual representations in terms of single atoms is also just a form of CG!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nceton_MLO" type="title">
  <p:cSld name="TITLE">
    <p:bg>
      <p:bgPr>
        <a:solidFill>
          <a:srgbClr val="33333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E775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85500" y="4355275"/>
            <a:ext cx="1894625" cy="5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E77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E77500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ctrTitle"/>
          </p:nvPr>
        </p:nvSpPr>
        <p:spPr>
          <a:xfrm>
            <a:off x="510450" y="1775550"/>
            <a:ext cx="8123100" cy="10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600">
                <a:latin typeface="Arial"/>
                <a:ea typeface="Arial"/>
                <a:cs typeface="Arial"/>
                <a:sym typeface="Arial"/>
              </a:rPr>
              <a:t>Navigating protein landscapes with a machine-learned transferable coarse-grained model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Journal Club September 10th 2025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Moritz Obenauer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Length- and time scales of protein dynamics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8" name="Google Shape;14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675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Overview of the proposed model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5" name="Google Shape;15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875" y="1017725"/>
            <a:ext cx="653263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Dataset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2" name="Google Shape;1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9975"/>
            <a:ext cx="8839204" cy="145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6"/>
          <p:cNvSpPr/>
          <p:nvPr/>
        </p:nvSpPr>
        <p:spPr>
          <a:xfrm>
            <a:off x="2770100" y="1617650"/>
            <a:ext cx="3708600" cy="159600"/>
          </a:xfrm>
          <a:prstGeom prst="roundRect">
            <a:avLst>
              <a:gd fmla="val 16667" name="adj"/>
            </a:avLst>
          </a:prstGeom>
          <a:solidFill>
            <a:srgbClr val="FFF30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6749575" y="1617650"/>
            <a:ext cx="2127000" cy="159600"/>
          </a:xfrm>
          <a:prstGeom prst="roundRect">
            <a:avLst>
              <a:gd fmla="val 16667" name="adj"/>
            </a:avLst>
          </a:prstGeom>
          <a:solidFill>
            <a:srgbClr val="FFF30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75325" y="1777250"/>
            <a:ext cx="2548200" cy="159600"/>
          </a:xfrm>
          <a:prstGeom prst="roundRect">
            <a:avLst>
              <a:gd fmla="val 16667" name="adj"/>
            </a:avLst>
          </a:prstGeom>
          <a:solidFill>
            <a:srgbClr val="FFF30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2691350" y="1777250"/>
            <a:ext cx="3486600" cy="159600"/>
          </a:xfrm>
          <a:prstGeom prst="roundRect">
            <a:avLst>
              <a:gd fmla="val 16667" name="adj"/>
            </a:avLst>
          </a:prstGeom>
          <a:solidFill>
            <a:srgbClr val="FFF30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16"/>
          <p:cNvSpPr/>
          <p:nvPr/>
        </p:nvSpPr>
        <p:spPr>
          <a:xfrm>
            <a:off x="6478700" y="1777250"/>
            <a:ext cx="2397900" cy="159600"/>
          </a:xfrm>
          <a:prstGeom prst="roundRect">
            <a:avLst>
              <a:gd fmla="val 16667" name="adj"/>
            </a:avLst>
          </a:prstGeom>
          <a:solidFill>
            <a:srgbClr val="FFF30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150475" y="1979599"/>
            <a:ext cx="1006200" cy="159600"/>
          </a:xfrm>
          <a:prstGeom prst="roundRect">
            <a:avLst>
              <a:gd fmla="val 16667" name="adj"/>
            </a:avLst>
          </a:prstGeom>
          <a:solidFill>
            <a:srgbClr val="FFF30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9" name="Google Shape;16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75" y="2828339"/>
            <a:ext cx="8264212" cy="204991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6"/>
          <p:cNvSpPr/>
          <p:nvPr/>
        </p:nvSpPr>
        <p:spPr>
          <a:xfrm>
            <a:off x="4972375" y="3547225"/>
            <a:ext cx="3255300" cy="159600"/>
          </a:xfrm>
          <a:prstGeom prst="roundRect">
            <a:avLst>
              <a:gd fmla="val 16667" name="adj"/>
            </a:avLst>
          </a:prstGeom>
          <a:solidFill>
            <a:srgbClr val="FFF30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311700" y="3706825"/>
            <a:ext cx="7511700" cy="159600"/>
          </a:xfrm>
          <a:prstGeom prst="roundRect">
            <a:avLst>
              <a:gd fmla="val 16667" name="adj"/>
            </a:avLst>
          </a:prstGeom>
          <a:solidFill>
            <a:srgbClr val="FFF30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3505500" y="3943850"/>
            <a:ext cx="4665900" cy="159600"/>
          </a:xfrm>
          <a:prstGeom prst="roundRect">
            <a:avLst>
              <a:gd fmla="val 16667" name="adj"/>
            </a:avLst>
          </a:prstGeom>
          <a:solidFill>
            <a:srgbClr val="FFF30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311700" y="4096250"/>
            <a:ext cx="8012100" cy="159600"/>
          </a:xfrm>
          <a:prstGeom prst="roundRect">
            <a:avLst>
              <a:gd fmla="val 16667" name="adj"/>
            </a:avLst>
          </a:prstGeom>
          <a:solidFill>
            <a:srgbClr val="FFF30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16"/>
          <p:cNvSpPr/>
          <p:nvPr/>
        </p:nvSpPr>
        <p:spPr>
          <a:xfrm>
            <a:off x="311700" y="4255850"/>
            <a:ext cx="1755000" cy="159600"/>
          </a:xfrm>
          <a:prstGeom prst="roundRect">
            <a:avLst>
              <a:gd fmla="val 16667" name="adj"/>
            </a:avLst>
          </a:prstGeom>
          <a:solidFill>
            <a:srgbClr val="FFF30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Overview of the proposed model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875" y="1017725"/>
            <a:ext cx="653263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Physical Constraints: Prior Energy Terms 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8" name="Google Shape;1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75" y="1296282"/>
            <a:ext cx="2599689" cy="48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888" y="1172281"/>
            <a:ext cx="3916414" cy="73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825" y="1161233"/>
            <a:ext cx="1924445" cy="75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350" y="2205550"/>
            <a:ext cx="8176451" cy="207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Overview of the proposed model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8" name="Google Shape;1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875" y="1017725"/>
            <a:ext cx="653263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Network Architecture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00" y="1017725"/>
            <a:ext cx="5086649" cy="28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0" y="4022675"/>
            <a:ext cx="8839203" cy="639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6799" y="1106425"/>
            <a:ext cx="3369251" cy="21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/>
          <p:nvPr/>
        </p:nvSpPr>
        <p:spPr>
          <a:xfrm>
            <a:off x="2826525" y="1504825"/>
            <a:ext cx="2396700" cy="111600"/>
          </a:xfrm>
          <a:prstGeom prst="roundRect">
            <a:avLst>
              <a:gd fmla="val 16667" name="adj"/>
            </a:avLst>
          </a:prstGeom>
          <a:solidFill>
            <a:srgbClr val="FFF30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518625" y="1697025"/>
            <a:ext cx="460800" cy="111600"/>
          </a:xfrm>
          <a:prstGeom prst="roundRect">
            <a:avLst>
              <a:gd fmla="val 16667" name="adj"/>
            </a:avLst>
          </a:prstGeom>
          <a:solidFill>
            <a:srgbClr val="FFF300">
              <a:alpha val="4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" name="Google Shape;21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Overview of the proposed model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875" y="1017725"/>
            <a:ext cx="653263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Results: Conformational Space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23" name="Google Shape;2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075" y="1085525"/>
            <a:ext cx="4354125" cy="17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8975" y="2809500"/>
            <a:ext cx="4419601" cy="1599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7375" y="4408825"/>
            <a:ext cx="5006976" cy="5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Results: Conformational Space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32" name="Google Shape;232;p23"/>
          <p:cNvPicPr preferRelativeResize="0"/>
          <p:nvPr/>
        </p:nvPicPr>
        <p:blipFill rotWithShape="1">
          <a:blip r:embed="rId3">
            <a:alphaModFix/>
          </a:blip>
          <a:srcRect b="0" l="63140" r="0" t="0"/>
          <a:stretch/>
        </p:blipFill>
        <p:spPr>
          <a:xfrm>
            <a:off x="4134137" y="2143225"/>
            <a:ext cx="5051223" cy="24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 rotWithShape="1">
          <a:blip r:embed="rId4">
            <a:alphaModFix/>
          </a:blip>
          <a:srcRect b="0" l="67635" r="0" t="0"/>
          <a:stretch/>
        </p:blipFill>
        <p:spPr>
          <a:xfrm>
            <a:off x="4353648" y="1500125"/>
            <a:ext cx="451896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 b="0" l="0" r="72050" t="0"/>
          <a:stretch/>
        </p:blipFill>
        <p:spPr>
          <a:xfrm>
            <a:off x="157657" y="2143225"/>
            <a:ext cx="3830118" cy="24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 rotWithShape="1">
          <a:blip r:embed="rId4">
            <a:alphaModFix/>
          </a:blip>
          <a:srcRect b="0" l="0" r="79725" t="0"/>
          <a:stretch/>
        </p:blipFill>
        <p:spPr>
          <a:xfrm>
            <a:off x="297601" y="1354600"/>
            <a:ext cx="3550218" cy="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/>
          <p:nvPr/>
        </p:nvSpPr>
        <p:spPr>
          <a:xfrm>
            <a:off x="7586900" y="3422850"/>
            <a:ext cx="1485600" cy="11652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Before we start…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" name="Google Shape;34;p6"/>
          <p:cNvSpPr txBox="1"/>
          <p:nvPr/>
        </p:nvSpPr>
        <p:spPr>
          <a:xfrm>
            <a:off x="581225" y="1210250"/>
            <a:ext cx="76515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73763"/>
                </a:solidFill>
                <a:latin typeface="Lexend Medium"/>
                <a:ea typeface="Lexend Medium"/>
                <a:cs typeface="Lexend Medium"/>
                <a:sym typeface="Lexend Medium"/>
              </a:rPr>
              <a:t>Thank you for attending the journal club in the last six weeks! </a:t>
            </a:r>
            <a:endParaRPr sz="1900">
              <a:solidFill>
                <a:srgbClr val="073763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Please fill out the feedback form after the talk!</a:t>
            </a:r>
            <a:endParaRPr sz="18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35" name="Google Shape;35;p6" title="adobe-express-qr-c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375" y="2278250"/>
            <a:ext cx="2514900" cy="25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Comparison to e.g. </a:t>
            </a:r>
            <a:r>
              <a:rPr b="1" lang="en">
                <a:latin typeface="Lexend"/>
                <a:ea typeface="Lexend"/>
                <a:cs typeface="Lexend"/>
                <a:sym typeface="Lexend"/>
              </a:rPr>
              <a:t>Alpha Fold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43" name="Google Shape;243;p24"/>
          <p:cNvGrpSpPr/>
          <p:nvPr/>
        </p:nvGrpSpPr>
        <p:grpSpPr>
          <a:xfrm>
            <a:off x="359450" y="1247750"/>
            <a:ext cx="8163474" cy="1383175"/>
            <a:chOff x="359450" y="1075225"/>
            <a:chExt cx="8163474" cy="1383175"/>
          </a:xfrm>
        </p:grpSpPr>
        <p:pic>
          <p:nvPicPr>
            <p:cNvPr id="244" name="Google Shape;24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9450" y="1075225"/>
              <a:ext cx="8163474" cy="1312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24"/>
            <p:cNvSpPr/>
            <p:nvPr/>
          </p:nvSpPr>
          <p:spPr>
            <a:xfrm>
              <a:off x="3329800" y="2122100"/>
              <a:ext cx="5141400" cy="336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46" name="Google Shape;24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Results: Conformational Space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52" name="Google Shape;2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0575"/>
            <a:ext cx="8839204" cy="205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531715"/>
            <a:ext cx="8839204" cy="64740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Results: Mutational Studies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0" name="Google Shape;2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25" y="969250"/>
            <a:ext cx="2902473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475" y="1017725"/>
            <a:ext cx="457200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6"/>
          <p:cNvSpPr txBox="1"/>
          <p:nvPr>
            <p:ph type="title"/>
          </p:nvPr>
        </p:nvSpPr>
        <p:spPr>
          <a:xfrm>
            <a:off x="3502175" y="2571750"/>
            <a:ext cx="5148600" cy="16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exend"/>
                <a:ea typeface="Lexend"/>
                <a:cs typeface="Lexend"/>
                <a:sym typeface="Lexend"/>
              </a:rPr>
              <a:t>Important to note: How is folded and unfolded defined?</a:t>
            </a:r>
            <a:endParaRPr sz="2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3" name="Google Shape;26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Open Questions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902700" y="1579725"/>
            <a:ext cx="74190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exend Medium"/>
                <a:ea typeface="Lexend Medium"/>
                <a:cs typeface="Lexend Medium"/>
                <a:sym typeface="Lexend Medium"/>
              </a:rPr>
              <a:t>🌡️ Generalizing to temperature / pressure space</a:t>
            </a:r>
            <a:endParaRPr sz="2200">
              <a:solidFill>
                <a:schemeClr val="accen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exend Medium"/>
                <a:ea typeface="Lexend Medium"/>
                <a:cs typeface="Lexend Medium"/>
                <a:sym typeface="Lexend Medium"/>
              </a:rPr>
              <a:t>➕ Electrostatic interactions (explicit LR interactions)</a:t>
            </a:r>
            <a:endParaRPr sz="2200">
              <a:solidFill>
                <a:schemeClr val="accen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exend Medium"/>
                <a:ea typeface="Lexend Medium"/>
                <a:cs typeface="Lexend Medium"/>
                <a:sym typeface="Lexend Medium"/>
              </a:rPr>
              <a:t>🔎 What is the right level of coarse-graining for applications?</a:t>
            </a:r>
            <a:endParaRPr sz="2200">
              <a:solidFill>
                <a:schemeClr val="accen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70" name="Google Shape;27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7175"/>
            <a:ext cx="8839204" cy="289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525" y="3465950"/>
            <a:ext cx="5350376" cy="15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450"/>
            <a:ext cx="6222900" cy="6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88775"/>
            <a:ext cx="3364350" cy="8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9525" y="1815300"/>
            <a:ext cx="24765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2775" y="2664100"/>
            <a:ext cx="5410144" cy="6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645225"/>
            <a:ext cx="40386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4464375"/>
            <a:ext cx="4833225" cy="48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5575" y="1451126"/>
            <a:ext cx="6337577" cy="2705074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9"/>
          <p:cNvCxnSpPr/>
          <p:nvPr/>
        </p:nvCxnSpPr>
        <p:spPr>
          <a:xfrm flipH="1" rot="10800000">
            <a:off x="741575" y="2333000"/>
            <a:ext cx="365100" cy="61410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1" name="Google Shape;61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Length- and time scales of protein dynamics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2" name="Google Shape;62;p9"/>
          <p:cNvCxnSpPr/>
          <p:nvPr/>
        </p:nvCxnSpPr>
        <p:spPr>
          <a:xfrm>
            <a:off x="597150" y="3017625"/>
            <a:ext cx="7977900" cy="0"/>
          </a:xfrm>
          <a:prstGeom prst="straightConnector1">
            <a:avLst/>
          </a:prstGeom>
          <a:noFill/>
          <a:ln cap="flat" cmpd="sng" w="76200">
            <a:solidFill>
              <a:srgbClr val="073763"/>
            </a:solidFill>
            <a:prstDash val="solid"/>
            <a:round/>
            <a:headEnd len="med" w="med" type="oval"/>
            <a:tailEnd len="med" w="med" type="triangle"/>
          </a:ln>
        </p:spPr>
      </p:cxn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25" y="1178075"/>
            <a:ext cx="1718826" cy="12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00" y="3479325"/>
            <a:ext cx="939300" cy="125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6725" y="3303975"/>
            <a:ext cx="1017900" cy="13551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66" name="Google Shape;66;p9"/>
          <p:cNvCxnSpPr/>
          <p:nvPr/>
        </p:nvCxnSpPr>
        <p:spPr>
          <a:xfrm flipH="1" rot="10800000">
            <a:off x="7723225" y="1727900"/>
            <a:ext cx="183000" cy="130590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67" name="Google Shape;6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0363" y="947225"/>
            <a:ext cx="3266425" cy="12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/>
        </p:nvSpPr>
        <p:spPr>
          <a:xfrm>
            <a:off x="2754600" y="3303975"/>
            <a:ext cx="3634800" cy="1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001D35"/>
                </a:solidFill>
                <a:highlight>
                  <a:srgbClr val="FFFFFF"/>
                </a:highlight>
                <a:latin typeface="Caveat Medium"/>
                <a:ea typeface="Caveat Medium"/>
                <a:cs typeface="Caveat Medium"/>
                <a:sym typeface="Caveat Medium"/>
              </a:rPr>
              <a:t>“ There's Plenty of Room in Between”</a:t>
            </a:r>
            <a:endParaRPr i="1" sz="2000">
              <a:solidFill>
                <a:srgbClr val="001D35"/>
              </a:solidFill>
              <a:highlight>
                <a:srgbClr val="FFFFFF"/>
              </a:highlight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001D35"/>
              </a:solidFill>
              <a:highlight>
                <a:srgbClr val="FFFFFF"/>
              </a:highlight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1D35"/>
                </a:solidFill>
                <a:highlight>
                  <a:srgbClr val="FFFFFF"/>
                </a:highlight>
                <a:latin typeface="Lexend Medium"/>
                <a:ea typeface="Lexend Medium"/>
                <a:cs typeface="Lexend Medium"/>
                <a:sym typeface="Lexend Medium"/>
              </a:rPr>
              <a:t> -  </a:t>
            </a:r>
            <a:r>
              <a:rPr b="1" lang="en" sz="1100">
                <a:solidFill>
                  <a:srgbClr val="001D35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Not</a:t>
            </a:r>
            <a:r>
              <a:rPr lang="en" sz="1100">
                <a:solidFill>
                  <a:srgbClr val="001D35"/>
                </a:solidFill>
                <a:highlight>
                  <a:srgbClr val="FFFFFF"/>
                </a:highlight>
                <a:latin typeface="Lexend Medium"/>
                <a:ea typeface="Lexend Medium"/>
                <a:cs typeface="Lexend Medium"/>
                <a:sym typeface="Lexend Medium"/>
              </a:rPr>
              <a:t> Richard Feynman</a:t>
            </a:r>
            <a:endParaRPr sz="1100">
              <a:solidFill>
                <a:srgbClr val="001D35"/>
              </a:solidFill>
              <a:highlight>
                <a:srgbClr val="FFFFFF"/>
              </a:highlight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0"/>
          <p:cNvCxnSpPr/>
          <p:nvPr/>
        </p:nvCxnSpPr>
        <p:spPr>
          <a:xfrm flipH="1" rot="10800000">
            <a:off x="741575" y="2333000"/>
            <a:ext cx="365100" cy="61410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5" name="Google Shape;75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Length- and time scales of protein dynamics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6" name="Google Shape;76;p10"/>
          <p:cNvCxnSpPr/>
          <p:nvPr/>
        </p:nvCxnSpPr>
        <p:spPr>
          <a:xfrm>
            <a:off x="597150" y="3017625"/>
            <a:ext cx="7977900" cy="0"/>
          </a:xfrm>
          <a:prstGeom prst="straightConnector1">
            <a:avLst/>
          </a:prstGeom>
          <a:noFill/>
          <a:ln cap="flat" cmpd="sng" w="76200">
            <a:solidFill>
              <a:srgbClr val="073763"/>
            </a:solidFill>
            <a:prstDash val="solid"/>
            <a:round/>
            <a:headEnd len="med" w="med" type="oval"/>
            <a:tailEnd len="med" w="med" type="triangle"/>
          </a:ln>
        </p:spPr>
      </p:cxnSp>
      <p:pic>
        <p:nvPicPr>
          <p:cNvPr id="77" name="Google Shape;7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25" y="1178075"/>
            <a:ext cx="1718826" cy="12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00" y="3479325"/>
            <a:ext cx="939300" cy="125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9" name="Google Shape;7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6725" y="3303975"/>
            <a:ext cx="1017900" cy="13551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80" name="Google Shape;80;p10"/>
          <p:cNvCxnSpPr/>
          <p:nvPr/>
        </p:nvCxnSpPr>
        <p:spPr>
          <a:xfrm flipH="1" rot="10800000">
            <a:off x="7723225" y="1727900"/>
            <a:ext cx="183000" cy="130590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81" name="Google Shape;81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0363" y="947225"/>
            <a:ext cx="3266425" cy="12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5925" y="1256463"/>
            <a:ext cx="2140574" cy="152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/>
          <p:nvPr/>
        </p:nvSpPr>
        <p:spPr>
          <a:xfrm>
            <a:off x="2139013" y="859400"/>
            <a:ext cx="2174400" cy="2174400"/>
          </a:xfrm>
          <a:prstGeom prst="ellipse">
            <a:avLst/>
          </a:prstGeom>
          <a:noFill/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1"/>
          <p:cNvCxnSpPr/>
          <p:nvPr/>
        </p:nvCxnSpPr>
        <p:spPr>
          <a:xfrm flipH="1" rot="10800000">
            <a:off x="741575" y="2333000"/>
            <a:ext cx="365100" cy="61410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0" name="Google Shape;9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Length- and time scales of protein dynamics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1" name="Google Shape;91;p11"/>
          <p:cNvCxnSpPr/>
          <p:nvPr/>
        </p:nvCxnSpPr>
        <p:spPr>
          <a:xfrm>
            <a:off x="597150" y="3017625"/>
            <a:ext cx="7977900" cy="0"/>
          </a:xfrm>
          <a:prstGeom prst="straightConnector1">
            <a:avLst/>
          </a:prstGeom>
          <a:noFill/>
          <a:ln cap="flat" cmpd="sng" w="76200">
            <a:solidFill>
              <a:srgbClr val="073763"/>
            </a:solidFill>
            <a:prstDash val="solid"/>
            <a:round/>
            <a:headEnd len="med" w="med" type="oval"/>
            <a:tailEnd len="med" w="med" type="triangle"/>
          </a:ln>
        </p:spPr>
      </p:cxnSp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25" y="1178075"/>
            <a:ext cx="1718826" cy="12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00" y="3479325"/>
            <a:ext cx="939300" cy="125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4" name="Google Shape;9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6725" y="3303975"/>
            <a:ext cx="1017900" cy="13551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95" name="Google Shape;95;p11"/>
          <p:cNvCxnSpPr/>
          <p:nvPr/>
        </p:nvCxnSpPr>
        <p:spPr>
          <a:xfrm flipH="1" rot="10800000">
            <a:off x="7723225" y="1727900"/>
            <a:ext cx="183000" cy="130590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96" name="Google Shape;96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0363" y="947225"/>
            <a:ext cx="3266425" cy="12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1"/>
          <p:cNvPicPr preferRelativeResize="0"/>
          <p:nvPr/>
        </p:nvPicPr>
        <p:blipFill rotWithShape="1">
          <a:blip r:embed="rId7">
            <a:alphaModFix/>
          </a:blip>
          <a:srcRect b="0" l="38362" r="0" t="6550"/>
          <a:stretch/>
        </p:blipFill>
        <p:spPr>
          <a:xfrm>
            <a:off x="3709723" y="3353175"/>
            <a:ext cx="1368324" cy="1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55925" y="1256463"/>
            <a:ext cx="2140574" cy="15224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1"/>
          <p:cNvSpPr/>
          <p:nvPr/>
        </p:nvSpPr>
        <p:spPr>
          <a:xfrm>
            <a:off x="2139013" y="859400"/>
            <a:ext cx="2174400" cy="2174400"/>
          </a:xfrm>
          <a:prstGeom prst="ellipse">
            <a:avLst/>
          </a:prstGeom>
          <a:noFill/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1"/>
          <p:cNvSpPr/>
          <p:nvPr/>
        </p:nvSpPr>
        <p:spPr>
          <a:xfrm>
            <a:off x="3509036" y="3017625"/>
            <a:ext cx="1898700" cy="1898700"/>
          </a:xfrm>
          <a:prstGeom prst="ellipse">
            <a:avLst/>
          </a:prstGeom>
          <a:noFill/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12"/>
          <p:cNvCxnSpPr/>
          <p:nvPr/>
        </p:nvCxnSpPr>
        <p:spPr>
          <a:xfrm flipH="1" rot="10800000">
            <a:off x="741575" y="2333000"/>
            <a:ext cx="365100" cy="61410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7" name="Google Shape;107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Length- and time scales of protein dynamics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08" name="Google Shape;108;p12"/>
          <p:cNvCxnSpPr/>
          <p:nvPr/>
        </p:nvCxnSpPr>
        <p:spPr>
          <a:xfrm>
            <a:off x="597150" y="3017625"/>
            <a:ext cx="7977900" cy="0"/>
          </a:xfrm>
          <a:prstGeom prst="straightConnector1">
            <a:avLst/>
          </a:prstGeom>
          <a:noFill/>
          <a:ln cap="flat" cmpd="sng" w="76200">
            <a:solidFill>
              <a:srgbClr val="073763"/>
            </a:solidFill>
            <a:prstDash val="solid"/>
            <a:round/>
            <a:headEnd len="med" w="med" type="oval"/>
            <a:tailEnd len="med" w="med" type="triangle"/>
          </a:ln>
        </p:spPr>
      </p:cxnSp>
      <p:pic>
        <p:nvPicPr>
          <p:cNvPr id="109" name="Google Shape;10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25" y="1178075"/>
            <a:ext cx="1718826" cy="12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00" y="3479325"/>
            <a:ext cx="939300" cy="125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1" name="Google Shape;11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6725" y="3303975"/>
            <a:ext cx="1017900" cy="13551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12" name="Google Shape;112;p12"/>
          <p:cNvCxnSpPr/>
          <p:nvPr/>
        </p:nvCxnSpPr>
        <p:spPr>
          <a:xfrm flipH="1" rot="10800000">
            <a:off x="7723225" y="1727900"/>
            <a:ext cx="183000" cy="130590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13" name="Google Shape;113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0363" y="947225"/>
            <a:ext cx="3266425" cy="12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2"/>
          <p:cNvPicPr preferRelativeResize="0"/>
          <p:nvPr/>
        </p:nvPicPr>
        <p:blipFill rotWithShape="1">
          <a:blip r:embed="rId7">
            <a:alphaModFix/>
          </a:blip>
          <a:srcRect b="0" l="38362" r="0" t="6550"/>
          <a:stretch/>
        </p:blipFill>
        <p:spPr>
          <a:xfrm>
            <a:off x="3709723" y="3353175"/>
            <a:ext cx="1368324" cy="1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55925" y="1256463"/>
            <a:ext cx="2140574" cy="152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2"/>
          <p:cNvSpPr/>
          <p:nvPr/>
        </p:nvSpPr>
        <p:spPr>
          <a:xfrm>
            <a:off x="2139013" y="859400"/>
            <a:ext cx="2174400" cy="2174400"/>
          </a:xfrm>
          <a:prstGeom prst="ellipse">
            <a:avLst/>
          </a:prstGeom>
          <a:noFill/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12"/>
          <p:cNvSpPr/>
          <p:nvPr/>
        </p:nvSpPr>
        <p:spPr>
          <a:xfrm>
            <a:off x="3509036" y="3017625"/>
            <a:ext cx="1898700" cy="1898700"/>
          </a:xfrm>
          <a:prstGeom prst="ellipse">
            <a:avLst/>
          </a:prstGeom>
          <a:noFill/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8" name="Google Shape;118;p12"/>
          <p:cNvPicPr preferRelativeResize="0"/>
          <p:nvPr/>
        </p:nvPicPr>
        <p:blipFill rotWithShape="1">
          <a:blip r:embed="rId9">
            <a:alphaModFix/>
          </a:blip>
          <a:srcRect b="0" l="0" r="51088" t="16659"/>
          <a:stretch/>
        </p:blipFill>
        <p:spPr>
          <a:xfrm>
            <a:off x="5210300" y="1727912"/>
            <a:ext cx="1017901" cy="90441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2"/>
          <p:cNvSpPr/>
          <p:nvPr/>
        </p:nvSpPr>
        <p:spPr>
          <a:xfrm>
            <a:off x="4897877" y="1511300"/>
            <a:ext cx="1522500" cy="1522500"/>
          </a:xfrm>
          <a:prstGeom prst="ellipse">
            <a:avLst/>
          </a:prstGeom>
          <a:noFill/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13"/>
          <p:cNvCxnSpPr/>
          <p:nvPr/>
        </p:nvCxnSpPr>
        <p:spPr>
          <a:xfrm flipH="1" rot="10800000">
            <a:off x="741575" y="2333000"/>
            <a:ext cx="365100" cy="61410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6" name="Google Shape;12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Length- and time scales of protein dynamics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27" name="Google Shape;127;p13"/>
          <p:cNvCxnSpPr/>
          <p:nvPr/>
        </p:nvCxnSpPr>
        <p:spPr>
          <a:xfrm>
            <a:off x="597150" y="3017625"/>
            <a:ext cx="7977900" cy="0"/>
          </a:xfrm>
          <a:prstGeom prst="straightConnector1">
            <a:avLst/>
          </a:prstGeom>
          <a:noFill/>
          <a:ln cap="flat" cmpd="sng" w="76200">
            <a:solidFill>
              <a:srgbClr val="073763"/>
            </a:solidFill>
            <a:prstDash val="solid"/>
            <a:round/>
            <a:headEnd len="med" w="med" type="oval"/>
            <a:tailEnd len="med" w="med" type="triangle"/>
          </a:ln>
        </p:spPr>
      </p:cxnSp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25" y="1178075"/>
            <a:ext cx="1718826" cy="12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00" y="3479325"/>
            <a:ext cx="939300" cy="125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6725" y="3303975"/>
            <a:ext cx="1017900" cy="13551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31" name="Google Shape;131;p13"/>
          <p:cNvCxnSpPr/>
          <p:nvPr/>
        </p:nvCxnSpPr>
        <p:spPr>
          <a:xfrm flipH="1" rot="10800000">
            <a:off x="7723225" y="1727900"/>
            <a:ext cx="183000" cy="130590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32" name="Google Shape;13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0363" y="947225"/>
            <a:ext cx="3266425" cy="12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 rotWithShape="1">
          <a:blip r:embed="rId7">
            <a:alphaModFix/>
          </a:blip>
          <a:srcRect b="0" l="38362" r="0" t="6550"/>
          <a:stretch/>
        </p:blipFill>
        <p:spPr>
          <a:xfrm>
            <a:off x="3709723" y="3353175"/>
            <a:ext cx="1368324" cy="1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55925" y="1256463"/>
            <a:ext cx="2140574" cy="152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/>
          <p:nvPr/>
        </p:nvSpPr>
        <p:spPr>
          <a:xfrm>
            <a:off x="2139013" y="859400"/>
            <a:ext cx="2174400" cy="2174400"/>
          </a:xfrm>
          <a:prstGeom prst="ellipse">
            <a:avLst/>
          </a:prstGeom>
          <a:noFill/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13"/>
          <p:cNvSpPr/>
          <p:nvPr/>
        </p:nvSpPr>
        <p:spPr>
          <a:xfrm>
            <a:off x="3509036" y="3017625"/>
            <a:ext cx="1898700" cy="1898700"/>
          </a:xfrm>
          <a:prstGeom prst="ellipse">
            <a:avLst/>
          </a:prstGeom>
          <a:noFill/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7" name="Google Shape;137;p13"/>
          <p:cNvPicPr preferRelativeResize="0"/>
          <p:nvPr/>
        </p:nvPicPr>
        <p:blipFill rotWithShape="1">
          <a:blip r:embed="rId9">
            <a:alphaModFix/>
          </a:blip>
          <a:srcRect b="0" l="0" r="51088" t="16659"/>
          <a:stretch/>
        </p:blipFill>
        <p:spPr>
          <a:xfrm>
            <a:off x="5210300" y="1727912"/>
            <a:ext cx="1017901" cy="90441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3"/>
          <p:cNvSpPr/>
          <p:nvPr/>
        </p:nvSpPr>
        <p:spPr>
          <a:xfrm>
            <a:off x="4897877" y="1511300"/>
            <a:ext cx="1522500" cy="1522500"/>
          </a:xfrm>
          <a:prstGeom prst="ellipse">
            <a:avLst/>
          </a:prstGeom>
          <a:noFill/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p13"/>
          <p:cNvSpPr/>
          <p:nvPr/>
        </p:nvSpPr>
        <p:spPr>
          <a:xfrm>
            <a:off x="-87575" y="-7950"/>
            <a:ext cx="9427200" cy="53046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p13"/>
          <p:cNvSpPr/>
          <p:nvPr/>
        </p:nvSpPr>
        <p:spPr>
          <a:xfrm>
            <a:off x="4897875" y="2794125"/>
            <a:ext cx="447000" cy="447000"/>
          </a:xfrm>
          <a:prstGeom prst="ellipse">
            <a:avLst/>
          </a:prstGeom>
          <a:solidFill>
            <a:srgbClr val="07376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13"/>
          <p:cNvSpPr txBox="1"/>
          <p:nvPr/>
        </p:nvSpPr>
        <p:spPr>
          <a:xfrm>
            <a:off x="5407725" y="3152975"/>
            <a:ext cx="15225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This work</a:t>
            </a:r>
            <a:endParaRPr b="1"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2" name="Google Shape;14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